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1"/>
  </p:notesMasterIdLst>
  <p:sldIdLst>
    <p:sldId id="499" r:id="rId2"/>
    <p:sldId id="477" r:id="rId3"/>
    <p:sldId id="478" r:id="rId4"/>
    <p:sldId id="511" r:id="rId5"/>
    <p:sldId id="501" r:id="rId6"/>
    <p:sldId id="498" r:id="rId7"/>
    <p:sldId id="509" r:id="rId8"/>
    <p:sldId id="480" r:id="rId9"/>
    <p:sldId id="481" r:id="rId10"/>
    <p:sldId id="510" r:id="rId11"/>
    <p:sldId id="483" r:id="rId12"/>
    <p:sldId id="516" r:id="rId13"/>
    <p:sldId id="514" r:id="rId14"/>
    <p:sldId id="517" r:id="rId15"/>
    <p:sldId id="515" r:id="rId16"/>
    <p:sldId id="490" r:id="rId17"/>
    <p:sldId id="492" r:id="rId18"/>
    <p:sldId id="500" r:id="rId19"/>
    <p:sldId id="497" r:id="rId2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11"/>
            <p14:sldId id="501"/>
            <p14:sldId id="498"/>
            <p14:sldId id="509"/>
            <p14:sldId id="480"/>
            <p14:sldId id="481"/>
            <p14:sldId id="510"/>
            <p14:sldId id="483"/>
            <p14:sldId id="516"/>
            <p14:sldId id="514"/>
            <p14:sldId id="517"/>
            <p14:sldId id="515"/>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4" autoAdjust="0"/>
    <p:restoredTop sz="63676" autoAdjust="0"/>
  </p:normalViewPr>
  <p:slideViewPr>
    <p:cSldViewPr snapToGrid="0" snapToObjects="1">
      <p:cViewPr varScale="1">
        <p:scale>
          <a:sx n="60" d="100"/>
          <a:sy n="60" d="100"/>
        </p:scale>
        <p:origin x="-2456" y="-96"/>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862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10</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510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2" r:id="rId7"/>
    <p:sldLayoutId id="2147483683" r:id="rId8"/>
    <p:sldLayoutId id="2147483685" r:id="rId9"/>
    <p:sldLayoutId id="2147483686" r:id="rId10"/>
    <p:sldLayoutId id="2147483687" r:id="rId11"/>
    <p:sldLayoutId id="2147483688"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9" Type="http://schemas.openxmlformats.org/officeDocument/2006/relationships/image" Target="../media/image29.png"/><Relationship Id="rId20" Type="http://schemas.openxmlformats.org/officeDocument/2006/relationships/image" Target="../media/image40.png"/><Relationship Id="rId21" Type="http://schemas.openxmlformats.org/officeDocument/2006/relationships/image" Target="../media/image41.jpe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pic>
        <p:nvPicPr>
          <p:cNvPr id="2" name="Picture 1" descr="AT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0652" y="0"/>
            <a:ext cx="993648" cy="981456"/>
          </a:xfrm>
          <a:prstGeom prst="rect">
            <a:avLst/>
          </a:prstGeom>
        </p:spPr>
      </p:pic>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008881"/>
                </a:solidFill>
              </a:rPr>
              <a:t>Pivotal</a:t>
            </a:r>
            <a:r>
              <a:rPr lang="en-US" dirty="0" smtClean="0">
                <a:solidFill>
                  <a:srgbClr val="008881"/>
                </a:solidFill>
              </a:rPr>
              <a:t> </a:t>
            </a:r>
            <a:r>
              <a:rPr lang="en-US" sz="2800" dirty="0">
                <a:solidFill>
                  <a:srgbClr val="008881"/>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3320795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8881"/>
                </a:solidFill>
              </a:rPr>
              <a:t>PCF</a:t>
            </a:r>
            <a:r>
              <a:rPr lang="en-US" dirty="0" smtClean="0">
                <a:solidFill>
                  <a:srgbClr val="008881"/>
                </a:solidFill>
              </a:rPr>
              <a:t> </a:t>
            </a:r>
            <a:r>
              <a:rPr lang="en-US" sz="2800" dirty="0" smtClean="0">
                <a:solidFill>
                  <a:srgbClr val="008881"/>
                </a:solidFill>
              </a:rPr>
              <a:t>Marketplace</a:t>
            </a:r>
            <a:endParaRPr lang="en-US" sz="2800" dirty="0">
              <a:solidFill>
                <a:srgbClr val="008881"/>
              </a:solidFill>
            </a:endParaRP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2715901" cy="2048720"/>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9664" y="2461041"/>
            <a:ext cx="2907624" cy="1806208"/>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8880" y="2461041"/>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itle 2"/>
          <p:cNvSpPr>
            <a:spLocks noGrp="1"/>
          </p:cNvSpPr>
          <p:nvPr>
            <p:ph type="title"/>
          </p:nvPr>
        </p:nvSpPr>
        <p:spPr>
          <a:xfrm>
            <a:off x="0" y="325437"/>
            <a:ext cx="8410499" cy="460500"/>
          </a:xfrm>
        </p:spPr>
        <p:txBody>
          <a:bodyPr/>
          <a:lstStyle/>
          <a:p>
            <a:r>
              <a:rPr lang="en-US" sz="2800" dirty="0" smtClean="0">
                <a:solidFill>
                  <a:srgbClr val="33928A"/>
                </a:solidFill>
              </a:rPr>
              <a:t>Route Services – Use Case</a:t>
            </a:r>
            <a:endParaRPr lang="en-US" sz="2800" dirty="0">
              <a:solidFill>
                <a:srgbClr val="FFFFFF"/>
              </a:solidFill>
            </a:endParaRPr>
          </a:p>
        </p:txBody>
      </p:sp>
      <p:sp>
        <p:nvSpPr>
          <p:cNvPr id="2" name="TextBox 1"/>
          <p:cNvSpPr txBox="1"/>
          <p:nvPr/>
        </p:nvSpPr>
        <p:spPr>
          <a:xfrm>
            <a:off x="230899" y="1501014"/>
            <a:ext cx="8702043" cy="28623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rgbClr val="FFFFFF"/>
                </a:solidFill>
              </a:rPr>
              <a:t>Cloud Foundry users want applications to be able to opt in to various types of filters and content transformations for their application</a:t>
            </a:r>
            <a:r>
              <a:rPr lang="en-US" sz="2000" dirty="0" smtClean="0">
                <a:solidFill>
                  <a:srgbClr val="FFFFFF"/>
                </a:solidFill>
              </a:rPr>
              <a:t>. (Called Route Services)</a:t>
            </a:r>
          </a:p>
          <a:p>
            <a:endParaRPr lang="en-US" sz="2000" dirty="0">
              <a:solidFill>
                <a:srgbClr val="FFFFFF"/>
              </a:solidFill>
            </a:endParaRPr>
          </a:p>
          <a:p>
            <a:r>
              <a:rPr lang="en-US" sz="2000" b="1" u="sng" dirty="0" smtClean="0">
                <a:solidFill>
                  <a:srgbClr val="FFFFFF"/>
                </a:solidFill>
              </a:rPr>
              <a:t>Use Case:</a:t>
            </a:r>
          </a:p>
          <a:p>
            <a:pPr marL="285750" indent="-285750">
              <a:buFont typeface="Courier New"/>
              <a:buChar char="o"/>
            </a:pPr>
            <a:r>
              <a:rPr lang="en-US" sz="2000" dirty="0" smtClean="0">
                <a:solidFill>
                  <a:srgbClr val="FFFFFF"/>
                </a:solidFill>
              </a:rPr>
              <a:t>Rate Limiting</a:t>
            </a:r>
          </a:p>
          <a:p>
            <a:pPr marL="285750" indent="-285750">
              <a:buFont typeface="Courier New"/>
              <a:buChar char="o"/>
            </a:pPr>
            <a:r>
              <a:rPr lang="en-US" sz="2000" dirty="0" smtClean="0">
                <a:solidFill>
                  <a:srgbClr val="FFFFFF"/>
                </a:solidFill>
              </a:rPr>
              <a:t>Metering</a:t>
            </a:r>
          </a:p>
          <a:p>
            <a:pPr marL="285750" indent="-285750">
              <a:buFont typeface="Courier New"/>
              <a:buChar char="o"/>
            </a:pPr>
            <a:r>
              <a:rPr lang="en-US" sz="2000" dirty="0" smtClean="0">
                <a:solidFill>
                  <a:srgbClr val="FFFFFF"/>
                </a:solidFill>
              </a:rPr>
              <a:t>Caching</a:t>
            </a:r>
          </a:p>
          <a:p>
            <a:pPr marL="285750" indent="-285750">
              <a:buFont typeface="Courier New"/>
              <a:buChar char="o"/>
            </a:pPr>
            <a:r>
              <a:rPr lang="en-US" sz="2000" dirty="0" smtClean="0">
                <a:solidFill>
                  <a:srgbClr val="FFFFFF"/>
                </a:solidFill>
              </a:rPr>
              <a:t>Logging</a:t>
            </a:r>
            <a:endParaRPr lang="en-US" sz="2000" dirty="0">
              <a:solidFill>
                <a:srgbClr val="FFFFFF"/>
              </a:solidFill>
            </a:endParaRPr>
          </a:p>
        </p:txBody>
      </p:sp>
    </p:spTree>
    <p:extLst>
      <p:ext uri="{BB962C8B-B14F-4D97-AF65-F5344CB8AC3E}">
        <p14:creationId xmlns:p14="http://schemas.microsoft.com/office/powerpoint/2010/main" val="15097965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33928A"/>
                </a:solidFill>
              </a:rPr>
              <a:t>PCF – </a:t>
            </a:r>
            <a:r>
              <a:rPr lang="en-US" sz="3200" dirty="0" smtClean="0">
                <a:solidFill>
                  <a:srgbClr val="33928A"/>
                </a:solidFill>
              </a:rPr>
              <a:t>Route Services (Refer Feedback)</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route-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25" y="1074737"/>
            <a:ext cx="4294568" cy="3382962"/>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4661292" y="1074737"/>
            <a:ext cx="4115920" cy="384720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1" hangingPunct="0">
              <a:lnSpc>
                <a:spcPct val="100000"/>
              </a:lnSpc>
              <a:spcBef>
                <a:spcPts val="0"/>
              </a:spcBef>
              <a:spcAft>
                <a:spcPts val="0"/>
              </a:spcAft>
              <a:buClrTx/>
              <a:buSzTx/>
              <a:buFont typeface="Wingdings" charset="2"/>
              <a:buChar char="§"/>
              <a:tabLst/>
            </a:pPr>
            <a:r>
              <a:rPr lang="en-US" sz="1800" dirty="0" smtClean="0">
                <a:solidFill>
                  <a:schemeClr val="bg1"/>
                </a:solidFill>
              </a:rPr>
              <a:t>Route Service would need a name, a URL and a </a:t>
            </a:r>
            <a:r>
              <a:rPr lang="en-US" sz="1800" dirty="0" smtClean="0">
                <a:solidFill>
                  <a:schemeClr val="bg1"/>
                </a:solidFill>
              </a:rPr>
              <a:t>space</a:t>
            </a:r>
            <a:endParaRPr lang="en-US" sz="1800" dirty="0" smtClean="0">
              <a:solidFill>
                <a:schemeClr val="bg1"/>
              </a:solidFill>
            </a:endParaRPr>
          </a:p>
          <a:p>
            <a:pPr marL="285750" marR="0" indent="-285750" algn="l" defTabSz="914400" rtl="0" fontAlgn="auto" latinLnBrk="1" hangingPunct="0">
              <a:lnSpc>
                <a:spcPct val="100000"/>
              </a:lnSpc>
              <a:spcBef>
                <a:spcPts val="0"/>
              </a:spcBef>
              <a:spcAft>
                <a:spcPts val="0"/>
              </a:spcAft>
              <a:buClrTx/>
              <a:buSzTx/>
              <a:buFont typeface="Wingdings" charset="2"/>
              <a:buChar char="§"/>
              <a:tabLst/>
            </a:pPr>
            <a:endParaRPr lang="en-US" sz="1800" dirty="0" smtClean="0">
              <a:solidFill>
                <a:schemeClr val="bg1"/>
              </a:solidFill>
            </a:endParaRPr>
          </a:p>
          <a:p>
            <a:pPr marL="285750" marR="0" indent="-285750" algn="l" defTabSz="914400" rtl="0" fontAlgn="auto" latinLnBrk="1" hangingPunct="0">
              <a:lnSpc>
                <a:spcPct val="100000"/>
              </a:lnSpc>
              <a:spcBef>
                <a:spcPts val="0"/>
              </a:spcBef>
              <a:spcAft>
                <a:spcPts val="0"/>
              </a:spcAft>
              <a:buClrTx/>
              <a:buSzTx/>
              <a:buFont typeface="Wingdings" charset="2"/>
              <a:buChar char="§"/>
              <a:tabLst/>
            </a:pPr>
            <a:r>
              <a:rPr kumimoji="0" lang="en-US" sz="1800" b="0" i="0" u="none" strike="noStrike" cap="none" spc="0" normalizeH="0" baseline="0" dirty="0" smtClean="0">
                <a:ln>
                  <a:noFill/>
                </a:ln>
                <a:solidFill>
                  <a:schemeClr val="bg1"/>
                </a:solidFill>
                <a:effectLst/>
                <a:uFill>
                  <a:solidFill>
                    <a:srgbClr val="4D4D4D"/>
                  </a:solidFill>
                </a:uFill>
                <a:sym typeface="Arial"/>
              </a:rPr>
              <a:t>Could be running as an App in CF or as a external service</a:t>
            </a:r>
          </a:p>
          <a:p>
            <a:pPr marL="285750" marR="0" indent="-285750" algn="l" defTabSz="914400" rtl="0" fontAlgn="auto" latinLnBrk="1" hangingPunct="0">
              <a:lnSpc>
                <a:spcPct val="100000"/>
              </a:lnSpc>
              <a:spcBef>
                <a:spcPts val="0"/>
              </a:spcBef>
              <a:spcAft>
                <a:spcPts val="0"/>
              </a:spcAft>
              <a:buClrTx/>
              <a:buSzTx/>
              <a:buFont typeface="Wingdings" charset="2"/>
              <a:buChar char="§"/>
              <a:tabLst/>
            </a:pPr>
            <a:endParaRPr kumimoji="0" lang="en-US" sz="1800" b="0" i="0" u="none" strike="noStrike" cap="none" spc="0" normalizeH="0" baseline="0" dirty="0" smtClean="0">
              <a:ln>
                <a:noFill/>
              </a:ln>
              <a:solidFill>
                <a:schemeClr val="bg1"/>
              </a:solidFill>
              <a:effectLst/>
              <a:uFill>
                <a:solidFill>
                  <a:srgbClr val="4D4D4D"/>
                </a:solidFill>
              </a:uFill>
              <a:sym typeface="Arial"/>
            </a:endParaRPr>
          </a:p>
          <a:p>
            <a:pPr marL="285750" indent="-285750" algn="l" rtl="0" latinLnBrk="1" hangingPunct="0">
              <a:buFont typeface="Wingdings" charset="2"/>
              <a:buChar char="§"/>
            </a:pPr>
            <a:r>
              <a:rPr lang="en-US" sz="1800" dirty="0">
                <a:solidFill>
                  <a:schemeClr val="bg1"/>
                </a:solidFill>
              </a:rPr>
              <a:t>A space developer can </a:t>
            </a:r>
            <a:r>
              <a:rPr lang="en-US" sz="1800">
                <a:solidFill>
                  <a:schemeClr val="bg1"/>
                </a:solidFill>
              </a:rPr>
              <a:t>define </a:t>
            </a:r>
            <a:r>
              <a:rPr lang="en-US" sz="1800" smtClean="0">
                <a:solidFill>
                  <a:schemeClr val="bg1"/>
                </a:solidFill>
              </a:rPr>
              <a:t>any</a:t>
            </a:r>
            <a:endParaRPr lang="en-US" sz="1800" dirty="0" smtClean="0">
              <a:solidFill>
                <a:schemeClr val="bg1"/>
              </a:solidFill>
            </a:endParaRPr>
          </a:p>
          <a:p>
            <a:pPr algn="l" rtl="0" latinLnBrk="1" hangingPunct="0"/>
            <a:r>
              <a:rPr lang="en-US" sz="1800" dirty="0" smtClean="0">
                <a:solidFill>
                  <a:schemeClr val="bg1"/>
                </a:solidFill>
              </a:rPr>
              <a:t>     route </a:t>
            </a:r>
            <a:r>
              <a:rPr lang="en-US" sz="1800" dirty="0">
                <a:solidFill>
                  <a:schemeClr val="bg1"/>
                </a:solidFill>
              </a:rPr>
              <a:t>service and can bind/unbind </a:t>
            </a:r>
            <a:r>
              <a:rPr lang="en-US" sz="1800" dirty="0" smtClean="0">
                <a:solidFill>
                  <a:schemeClr val="bg1"/>
                </a:solidFill>
              </a:rPr>
              <a:t>        the</a:t>
            </a:r>
            <a:r>
              <a:rPr lang="en-US" sz="1800" dirty="0">
                <a:solidFill>
                  <a:schemeClr val="bg1"/>
                </a:solidFill>
              </a:rPr>
              <a:t> </a:t>
            </a:r>
            <a:r>
              <a:rPr lang="en-US" sz="1800" dirty="0" smtClean="0">
                <a:solidFill>
                  <a:schemeClr val="bg1"/>
                </a:solidFill>
              </a:rPr>
              <a:t>route </a:t>
            </a:r>
            <a:r>
              <a:rPr lang="en-US" sz="1800" dirty="0">
                <a:solidFill>
                  <a:schemeClr val="bg1"/>
                </a:solidFill>
              </a:rPr>
              <a:t>service to an </a:t>
            </a:r>
            <a:r>
              <a:rPr lang="en-US" sz="1800" dirty="0" smtClean="0">
                <a:solidFill>
                  <a:schemeClr val="bg1"/>
                </a:solidFill>
              </a:rPr>
              <a:t>app</a:t>
            </a:r>
          </a:p>
          <a:p>
            <a:pPr algn="l" rtl="0" latinLnBrk="1" hangingPunct="0"/>
            <a:endParaRPr lang="en-US" sz="1800" dirty="0">
              <a:solidFill>
                <a:schemeClr val="bg1"/>
              </a:solidFill>
            </a:endParaRPr>
          </a:p>
          <a:p>
            <a:pPr algn="l" rtl="0" latinLnBrk="1" hangingPunct="0"/>
            <a:endParaRPr lang="en-US" sz="1800" dirty="0" smtClean="0">
              <a:solidFill>
                <a:schemeClr val="bg1"/>
              </a:solidFill>
            </a:endParaRPr>
          </a:p>
          <a:p>
            <a:pPr marL="285750" indent="-285750" algn="l" rtl="0" latinLnBrk="1" hangingPunct="0">
              <a:buFont typeface="Courier New"/>
              <a:buChar char="o"/>
            </a:pPr>
            <a:endParaRPr lang="en-US" dirty="0"/>
          </a:p>
          <a:p>
            <a:pPr marL="285750" indent="-285750" algn="l" rtl="0" latinLnBrk="1" hangingPunct="0">
              <a:buFont typeface="Courier New"/>
              <a:buChar char="o"/>
            </a:pPr>
            <a:endParaRPr lang="en-US" dirty="0"/>
          </a:p>
          <a:p>
            <a:pPr marL="285750" marR="0" indent="-285750" algn="l" defTabSz="914400" rtl="0" fontAlgn="auto" latinLnBrk="1" hangingPunct="0">
              <a:lnSpc>
                <a:spcPct val="100000"/>
              </a:lnSpc>
              <a:spcBef>
                <a:spcPts val="0"/>
              </a:spcBef>
              <a:spcAft>
                <a:spcPts val="0"/>
              </a:spcAft>
              <a:buClrTx/>
              <a:buSzTx/>
              <a:buFont typeface="Courier New"/>
              <a:buChar char="o"/>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Tree>
    <p:extLst>
      <p:ext uri="{BB962C8B-B14F-4D97-AF65-F5344CB8AC3E}">
        <p14:creationId xmlns:p14="http://schemas.microsoft.com/office/powerpoint/2010/main" val="6939023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itle 2"/>
          <p:cNvSpPr>
            <a:spLocks noGrp="1"/>
          </p:cNvSpPr>
          <p:nvPr>
            <p:ph type="title"/>
          </p:nvPr>
        </p:nvSpPr>
        <p:spPr>
          <a:xfrm>
            <a:off x="230899" y="325437"/>
            <a:ext cx="8410499" cy="460500"/>
          </a:xfrm>
        </p:spPr>
        <p:txBody>
          <a:bodyPr/>
          <a:lstStyle/>
          <a:p>
            <a:r>
              <a:rPr lang="en-US" sz="2800" dirty="0">
                <a:solidFill>
                  <a:srgbClr val="33928A"/>
                </a:solidFill>
              </a:rPr>
              <a:t>PCF – </a:t>
            </a:r>
            <a:r>
              <a:rPr lang="en-US" sz="2800" dirty="0" smtClean="0">
                <a:solidFill>
                  <a:srgbClr val="33928A"/>
                </a:solidFill>
              </a:rPr>
              <a:t>APIGEE Integration</a:t>
            </a:r>
            <a:endParaRPr lang="en-US" sz="2800" dirty="0"/>
          </a:p>
        </p:txBody>
      </p:sp>
      <p:sp>
        <p:nvSpPr>
          <p:cNvPr id="2" name="TextBox 1"/>
          <p:cNvSpPr txBox="1"/>
          <p:nvPr/>
        </p:nvSpPr>
        <p:spPr>
          <a:xfrm>
            <a:off x="230899" y="1501014"/>
            <a:ext cx="8702043" cy="28623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rgbClr val="FFFFFF"/>
                </a:solidFill>
              </a:rPr>
              <a:t>Customers who want to use an API gateway in front of their PCF hosted apps for rate management, security, payload translation/modification, API monetization, or to access back end services through a </a:t>
            </a:r>
            <a:r>
              <a:rPr lang="en-US" sz="2000" dirty="0" err="1">
                <a:solidFill>
                  <a:srgbClr val="FFFFFF"/>
                </a:solidFill>
              </a:rPr>
              <a:t>RESTful</a:t>
            </a:r>
            <a:r>
              <a:rPr lang="en-US" sz="2000" dirty="0">
                <a:solidFill>
                  <a:srgbClr val="FFFFFF"/>
                </a:solidFill>
              </a:rPr>
              <a:t> interface. </a:t>
            </a:r>
          </a:p>
          <a:p>
            <a:endParaRPr lang="en-US" sz="2000" b="1" u="sng" dirty="0" smtClean="0">
              <a:solidFill>
                <a:srgbClr val="FFFFFF"/>
              </a:solidFill>
            </a:endParaRPr>
          </a:p>
          <a:p>
            <a:r>
              <a:rPr lang="en-US" sz="2000" b="1" u="sng" dirty="0" smtClean="0">
                <a:solidFill>
                  <a:srgbClr val="FFFFFF"/>
                </a:solidFill>
              </a:rPr>
              <a:t>Use Case:</a:t>
            </a:r>
          </a:p>
          <a:p>
            <a:pPr marL="285750" indent="-285750">
              <a:buFont typeface="Courier New"/>
              <a:buChar char="o"/>
            </a:pPr>
            <a:r>
              <a:rPr lang="en-US" sz="2000" dirty="0" smtClean="0">
                <a:solidFill>
                  <a:srgbClr val="FFFFFF"/>
                </a:solidFill>
              </a:rPr>
              <a:t>Use of API Proxy</a:t>
            </a:r>
          </a:p>
          <a:p>
            <a:pPr marL="285750" indent="-285750">
              <a:buFont typeface="Courier New"/>
              <a:buChar char="o"/>
            </a:pPr>
            <a:r>
              <a:rPr lang="en-US" sz="2000" dirty="0" smtClean="0">
                <a:solidFill>
                  <a:srgbClr val="FFFFFF"/>
                </a:solidFill>
              </a:rPr>
              <a:t>Audit</a:t>
            </a:r>
          </a:p>
          <a:p>
            <a:pPr marL="285750" indent="-285750">
              <a:buFont typeface="Courier New"/>
              <a:buChar char="o"/>
            </a:pPr>
            <a:r>
              <a:rPr lang="en-US" sz="2000" dirty="0" smtClean="0">
                <a:solidFill>
                  <a:srgbClr val="FFFFFF"/>
                </a:solidFill>
              </a:rPr>
              <a:t>Analytics</a:t>
            </a:r>
          </a:p>
          <a:p>
            <a:pPr marL="285750" indent="-285750">
              <a:buFont typeface="Courier New"/>
              <a:buChar char="o"/>
            </a:pPr>
            <a:r>
              <a:rPr lang="en-US" sz="2000" dirty="0" smtClean="0">
                <a:solidFill>
                  <a:srgbClr val="FFFFFF"/>
                </a:solidFill>
              </a:rPr>
              <a:t>Reporting</a:t>
            </a:r>
            <a:endParaRPr lang="en-US" sz="2000" dirty="0">
              <a:solidFill>
                <a:srgbClr val="FFFFFF"/>
              </a:solidFill>
            </a:endParaRPr>
          </a:p>
        </p:txBody>
      </p:sp>
    </p:spTree>
    <p:extLst>
      <p:ext uri="{BB962C8B-B14F-4D97-AF65-F5344CB8AC3E}">
        <p14:creationId xmlns:p14="http://schemas.microsoft.com/office/powerpoint/2010/main" val="26043297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33928A"/>
                </a:solidFill>
              </a:rPr>
              <a:t>PCF – </a:t>
            </a:r>
            <a:r>
              <a:rPr lang="en-US" sz="3200" dirty="0" smtClean="0">
                <a:solidFill>
                  <a:srgbClr val="33928A"/>
                </a:solidFill>
              </a:rPr>
              <a:t>APIGEE Integration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Screen Shot 2016-03-18 at 11.22.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1" y="904569"/>
            <a:ext cx="8410500" cy="355326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278352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8881"/>
                </a:solidFill>
              </a:rPr>
              <a:t>Push</a:t>
            </a:r>
            <a:r>
              <a:rPr lang="en-US" dirty="0" smtClean="0">
                <a:solidFill>
                  <a:srgbClr val="008881"/>
                </a:solidFill>
              </a:rPr>
              <a:t> </a:t>
            </a:r>
            <a:r>
              <a:rPr lang="en-US" sz="2800" dirty="0">
                <a:solidFill>
                  <a:srgbClr val="008881"/>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8881"/>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a:t>
            </a:r>
            <a:r>
              <a:rPr lang="en-US" sz="1800" dirty="0" smtClean="0">
                <a:solidFill>
                  <a:srgbClr val="FFFFFF"/>
                </a:solidFill>
              </a:rPr>
              <a:t>demand, via self service APIs</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t>
            </a:r>
            <a:r>
              <a:rPr lang="en-US" sz="1800" dirty="0" smtClean="0">
                <a:solidFill>
                  <a:srgbClr val="FFFFFF"/>
                </a:solidFill>
              </a:rPr>
              <a:t>applications (e.g., Database, Message Queue, etc.)</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chemeClr val="bg2"/>
                </a:solidFill>
              </a:rPr>
              <a:t>What is a Service</a:t>
            </a:r>
            <a:endParaRPr lang="en-US" sz="2800" dirty="0">
              <a:solidFill>
                <a:schemeClr val="bg2"/>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smtClean="0">
                <a:solidFill>
                  <a:srgbClr val="008881"/>
                </a:solidFill>
              </a:rPr>
              <a:t>Three Types </a:t>
            </a:r>
            <a:r>
              <a:rPr lang="en-US" sz="2800" dirty="0">
                <a:solidFill>
                  <a:srgbClr val="008881"/>
                </a:solidFill>
              </a:rPr>
              <a:t>of Services</a:t>
            </a:r>
          </a:p>
        </p:txBody>
      </p:sp>
      <p:sp>
        <p:nvSpPr>
          <p:cNvPr id="6" name="Text Placeholder 2"/>
          <p:cNvSpPr txBox="1">
            <a:spLocks/>
          </p:cNvSpPr>
          <p:nvPr/>
        </p:nvSpPr>
        <p:spPr>
          <a:xfrm>
            <a:off x="5423626" y="213789"/>
            <a:ext cx="3551658" cy="438443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u="sng" dirty="0" smtClean="0">
                <a:solidFill>
                  <a:srgbClr val="FFFFFF"/>
                </a:solidFill>
              </a:rPr>
              <a:t>Managed</a:t>
            </a:r>
            <a:r>
              <a:rPr lang="en-US" sz="2400" dirty="0" smtClean="0">
                <a:solidFill>
                  <a:srgbClr val="FFFFFF"/>
                </a:solidFill>
              </a:rPr>
              <a:t> - </a:t>
            </a:r>
            <a:r>
              <a:rPr lang="en-US" sz="2000" dirty="0" smtClean="0">
                <a:solidFill>
                  <a:srgbClr val="FFFFFF"/>
                </a:solidFill>
              </a:rPr>
              <a:t>Fully integrated, with full lifecycle management</a:t>
            </a:r>
          </a:p>
          <a:p>
            <a:pPr>
              <a:buClr>
                <a:schemeClr val="bg2"/>
              </a:buClr>
              <a:buSzPct val="100000"/>
            </a:pPr>
            <a:endParaRPr lang="en-US" sz="2000" dirty="0" smtClean="0">
              <a:solidFill>
                <a:srgbClr val="FFFFFF"/>
              </a:solidFill>
            </a:endParaRPr>
          </a:p>
          <a:p>
            <a:pPr marL="342900" indent="-342900">
              <a:buClr>
                <a:schemeClr val="bg2"/>
              </a:buClr>
              <a:buSzPct val="100000"/>
              <a:buFont typeface="Arial"/>
              <a:buChar char="•"/>
            </a:pPr>
            <a:r>
              <a:rPr lang="en-US" sz="2400" b="1" u="sng" dirty="0" smtClean="0">
                <a:solidFill>
                  <a:srgbClr val="FFFFFF"/>
                </a:solidFill>
              </a:rPr>
              <a:t>Brokered</a:t>
            </a:r>
            <a:r>
              <a:rPr lang="en-US" sz="2400" b="1" dirty="0" smtClean="0">
                <a:solidFill>
                  <a:srgbClr val="FFFFFF"/>
                </a:solidFill>
              </a:rPr>
              <a:t> </a:t>
            </a:r>
            <a:r>
              <a:rPr lang="en-US" sz="2400" dirty="0" smtClean="0">
                <a:solidFill>
                  <a:srgbClr val="FFFFFF"/>
                </a:solidFill>
              </a:rPr>
              <a:t>– </a:t>
            </a:r>
            <a:r>
              <a:rPr lang="en-US" sz="2000" dirty="0" smtClean="0">
                <a:solidFill>
                  <a:srgbClr val="FFFFFF"/>
                </a:solidFill>
              </a:rPr>
              <a:t>Uses a service broker but is external to the platform</a:t>
            </a:r>
          </a:p>
          <a:p>
            <a:pPr>
              <a:buClr>
                <a:schemeClr val="bg2"/>
              </a:buClr>
              <a:buSzPct val="100000"/>
            </a:pPr>
            <a:endParaRPr lang="en-US" sz="2000" dirty="0">
              <a:solidFill>
                <a:srgbClr val="FFFFFF"/>
              </a:solidFill>
            </a:endParaRPr>
          </a:p>
          <a:p>
            <a:pPr marL="342900" indent="-342900">
              <a:buClr>
                <a:schemeClr val="bg2"/>
              </a:buClr>
              <a:buSzPct val="100000"/>
              <a:buFont typeface="Arial"/>
              <a:buChar char="•"/>
            </a:pPr>
            <a:r>
              <a:rPr lang="en-US" sz="2400" b="1" u="sng" dirty="0" smtClean="0">
                <a:solidFill>
                  <a:srgbClr val="FFFFFF"/>
                </a:solidFill>
              </a:rPr>
              <a:t>User-Provided </a:t>
            </a:r>
            <a:r>
              <a:rPr lang="en-US" sz="2400" dirty="0" smtClean="0">
                <a:solidFill>
                  <a:srgbClr val="FFFFFF"/>
                </a:solidFill>
              </a:rPr>
              <a:t>– </a:t>
            </a: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008881"/>
                </a:solidFill>
              </a:rPr>
              <a:t>A Multi-Cloud Platform: Cloud Foundry</a:t>
            </a:r>
            <a:endParaRPr lang="en-US" sz="2800" dirty="0">
              <a:solidFill>
                <a:srgbClr val="008881"/>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141811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008881"/>
                </a:solidFill>
              </a:rPr>
              <a:t>Pivotal</a:t>
            </a:r>
            <a:r>
              <a:rPr lang="en-US" sz="2800" dirty="0" smtClean="0">
                <a:solidFill>
                  <a:srgbClr val="008881"/>
                </a:solidFill>
              </a:rPr>
              <a:t> </a:t>
            </a:r>
            <a:r>
              <a:rPr lang="en-US" sz="2800" dirty="0">
                <a:solidFill>
                  <a:srgbClr val="008881"/>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8881"/>
                </a:solidFill>
              </a:rPr>
              <a:t>Service</a:t>
            </a:r>
            <a:r>
              <a:rPr lang="en-US" dirty="0" smtClean="0">
                <a:solidFill>
                  <a:srgbClr val="008881"/>
                </a:solidFill>
              </a:rPr>
              <a:t> </a:t>
            </a:r>
            <a:r>
              <a:rPr lang="en-US" sz="2800" dirty="0">
                <a:solidFill>
                  <a:srgbClr val="008881"/>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8881"/>
                </a:solidFill>
              </a:rPr>
              <a:t>Creating</a:t>
            </a:r>
            <a:r>
              <a:rPr lang="en-US" dirty="0">
                <a:solidFill>
                  <a:srgbClr val="008881"/>
                </a:solidFill>
              </a:rPr>
              <a:t> </a:t>
            </a:r>
            <a:r>
              <a:rPr lang="en-US" sz="2800" dirty="0">
                <a:solidFill>
                  <a:srgbClr val="008881"/>
                </a:solidFill>
              </a:rPr>
              <a:t>and Binding a </a:t>
            </a:r>
            <a:r>
              <a:rPr lang="en-US" sz="2800" dirty="0" smtClean="0">
                <a:solidFill>
                  <a:srgbClr val="008881"/>
                </a:solidFill>
              </a:rPr>
              <a:t>Service</a:t>
            </a:r>
            <a:endParaRPr lang="en-US" sz="2800" dirty="0">
              <a:solidFill>
                <a:srgbClr val="008881"/>
              </a:solidFill>
            </a:endParaRP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left)">
                                      <p:cBhvr>
                                        <p:cTn id="14" dur="500"/>
                                        <p:tgtEl>
                                          <p:spTgt spid="59"/>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wipe(right)">
                                      <p:cBhvr>
                                        <p:cTn id="18" dur="500"/>
                                        <p:tgtEl>
                                          <p:spTgt spid="5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par>
                          <p:cTn id="23" fill="hold">
                            <p:stCondLst>
                              <p:cond delay="2000"/>
                            </p:stCondLst>
                            <p:childTnLst>
                              <p:par>
                                <p:cTn id="24" presetID="22" presetClass="entr" presetSubtype="2"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right)">
                                      <p:cBhvr>
                                        <p:cTn id="26" dur="500"/>
                                        <p:tgtEl>
                                          <p:spTgt spid="4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left)">
                                      <p:cBhvr>
                                        <p:cTn id="29" dur="500"/>
                                        <p:tgtEl>
                                          <p:spTgt spid="66"/>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left)">
                                      <p:cBhvr>
                                        <p:cTn id="36" dur="500"/>
                                        <p:tgtEl>
                                          <p:spTgt spid="67"/>
                                        </p:tgtEl>
                                      </p:cBhvr>
                                    </p:animEffect>
                                  </p:childTnLst>
                                </p:cTn>
                              </p:par>
                            </p:childTnLst>
                          </p:cTn>
                        </p:par>
                        <p:par>
                          <p:cTn id="37" fill="hold">
                            <p:stCondLst>
                              <p:cond delay="3000"/>
                            </p:stCondLst>
                            <p:childTnLst>
                              <p:par>
                                <p:cTn id="38" presetID="22" presetClass="entr" presetSubtype="2" fill="hold" grpId="0" nodeType="after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wipe(right)">
                                      <p:cBhvr>
                                        <p:cTn id="40" dur="500"/>
                                        <p:tgtEl>
                                          <p:spTgt spid="57"/>
                                        </p:tgtEl>
                                      </p:cBhvr>
                                    </p:animEffect>
                                  </p:childTnLst>
                                </p:cTn>
                              </p:par>
                            </p:childTnLst>
                          </p:cTn>
                        </p:par>
                        <p:par>
                          <p:cTn id="41" fill="hold">
                            <p:stCondLst>
                              <p:cond delay="3500"/>
                            </p:stCondLst>
                            <p:childTnLst>
                              <p:par>
                                <p:cTn id="42" presetID="22" presetClass="entr" presetSubtype="2"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right)">
                                      <p:cBhvr>
                                        <p:cTn id="44" dur="500"/>
                                        <p:tgtEl>
                                          <p:spTgt spid="3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wipe(down)">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right)">
                                      <p:cBhvr>
                                        <p:cTn id="5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80010</TotalTime>
  <Words>1257</Words>
  <Application>Microsoft Macintosh PowerPoint</Application>
  <PresentationFormat>On-screen Show (16:9)</PresentationFormat>
  <Paragraphs>210</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Pivotal_interim_040113_template_</vt:lpstr>
      <vt:lpstr>PowerPoint Presentation</vt:lpstr>
      <vt:lpstr>What is a Service</vt:lpstr>
      <vt:lpstr>Three Types of Services</vt:lpstr>
      <vt:lpstr>A Multi-Cloud Platform: Cloud Foundry</vt:lpstr>
      <vt:lpstr>PCF – Functional Architecture</vt:lpstr>
      <vt:lpstr>Pivotal Cloud Foundry Services</vt:lpstr>
      <vt:lpstr>PowerPoint Presentation</vt:lpstr>
      <vt:lpstr>Service Broker</vt:lpstr>
      <vt:lpstr>Creating and Binding a Service</vt:lpstr>
      <vt:lpstr>Pivotal Cloud Foundry Services</vt:lpstr>
      <vt:lpstr>PCF Marketplace</vt:lpstr>
      <vt:lpstr>Route Services – Use Case</vt:lpstr>
      <vt:lpstr>PCF – Route Services (Refer Feedback)</vt:lpstr>
      <vt:lpstr>PCF – APIGEE Integration</vt:lpstr>
      <vt:lpstr>PCF – APIGEE Integration</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429</cp:revision>
  <dcterms:modified xsi:type="dcterms:W3CDTF">2016-05-31T20:48:12Z</dcterms:modified>
</cp:coreProperties>
</file>